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7" r:id="rId2"/>
    <p:sldId id="270" r:id="rId3"/>
    <p:sldId id="327" r:id="rId4"/>
    <p:sldId id="328" r:id="rId5"/>
    <p:sldId id="329" r:id="rId6"/>
    <p:sldId id="330"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4AD"/>
    <a:srgbClr val="FBEAE7"/>
    <a:srgbClr val="F7D3CC"/>
    <a:srgbClr val="424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71" autoAdjust="0"/>
  </p:normalViewPr>
  <p:slideViewPr>
    <p:cSldViewPr snapToGrid="0" snapToObjects="1" showGuides="1">
      <p:cViewPr>
        <p:scale>
          <a:sx n="100" d="100"/>
          <a:sy n="10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6FE862-AA2E-A649-A23D-0AE53E0EBE06}" type="datetimeFigureOut">
              <a:rPr lang="en-US" smtClean="0"/>
              <a:t>10/22/2014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FA731-96C6-1C4F-A61E-653465578A10}" type="slidenum">
              <a:rPr lang="en-GB" smtClean="0"/>
              <a:t>‹#›</a:t>
            </a:fld>
            <a:endParaRPr lang="en-GB"/>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059E9-8F59-5E4A-8D32-145BF5A743B5}" type="datetimeFigureOut">
              <a:rPr lang="en-US" smtClean="0"/>
              <a:t>10/22/2014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0ACEF-038B-C84F-B8C5-91258E241761}" type="slidenum">
              <a:rPr lang="en-GB" smtClean="0"/>
              <a:t>‹#›</a:t>
            </a:fld>
            <a:endParaRPr lang="en-GB"/>
          </a:p>
        </p:txBody>
      </p:sp>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to all of you for</a:t>
            </a:r>
            <a:r>
              <a:rPr lang="en-GB" baseline="0" dirty="0" smtClean="0"/>
              <a:t> coming, to the excellent speakers that have travelled to Royal Holloway today, to Drs Nancy Pontika and Dace Rozenberga for organizing this event, and to the EU “Foster Open Science” project for paying for it.  I am delighted to have been asked to open this event.  </a:t>
            </a:r>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1</a:t>
            </a:fld>
            <a:endParaRPr lang="en-GB"/>
          </a:p>
        </p:txBody>
      </p:sp>
    </p:spTree>
    <p:extLst>
      <p:ext uri="{BB962C8B-B14F-4D97-AF65-F5344CB8AC3E}">
        <p14:creationId xmlns:p14="http://schemas.microsoft.com/office/powerpoint/2010/main" val="264494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a:t>
            </a:r>
            <a:r>
              <a:rPr lang="en-GB" baseline="0" dirty="0" smtClean="0"/>
              <a:t> we launched an inspiring vision for the future of the institution.</a:t>
            </a:r>
          </a:p>
          <a:p>
            <a:endParaRPr lang="en-GB" dirty="0" smtClean="0"/>
          </a:p>
          <a:p>
            <a:r>
              <a:rPr lang="en-GB" dirty="0" smtClean="0"/>
              <a:t>It lays out four </a:t>
            </a:r>
            <a:r>
              <a:rPr lang="en-GB" baseline="0" dirty="0" smtClean="0"/>
              <a:t>core themes and three supporting themes.  </a:t>
            </a:r>
          </a:p>
          <a:p>
            <a:endParaRPr lang="en-GB" baseline="0" dirty="0" smtClean="0"/>
          </a:p>
          <a:p>
            <a:r>
              <a:rPr lang="en-GB" baseline="0" dirty="0" smtClean="0"/>
              <a:t>While ‘research’ is </a:t>
            </a:r>
            <a:r>
              <a:rPr lang="en-GB" i="1" baseline="0" dirty="0" smtClean="0"/>
              <a:t>one</a:t>
            </a:r>
            <a:r>
              <a:rPr lang="en-GB" baseline="0" dirty="0" smtClean="0"/>
              <a:t> of the core themes, what I like about this document is that it recognizes that excellence in research is actually at the heart of all of our activities and successes as an institution. </a:t>
            </a:r>
          </a:p>
          <a:p>
            <a:endParaRPr lang="en-GB" baseline="0" dirty="0" smtClean="0"/>
          </a:p>
          <a:p>
            <a:r>
              <a:rPr lang="en-GB" baseline="0" dirty="0" smtClean="0"/>
              <a:t>This plan put forward an ambitious vision for the institution to be recognized as one of the UK’s top 20 universities, and to hold our place as one of the world’s leading institutions.</a:t>
            </a:r>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2</a:t>
            </a:fld>
            <a:endParaRPr lang="en-GB"/>
          </a:p>
        </p:txBody>
      </p:sp>
    </p:spTree>
    <p:extLst>
      <p:ext uri="{BB962C8B-B14F-4D97-AF65-F5344CB8AC3E}">
        <p14:creationId xmlns:p14="http://schemas.microsoft.com/office/powerpoint/2010/main" val="323597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indicators reveal</a:t>
            </a:r>
            <a:r>
              <a:rPr lang="en-GB" baseline="0" dirty="0" smtClean="0"/>
              <a:t> that we are starting this journey in a  good place.  </a:t>
            </a:r>
          </a:p>
          <a:p>
            <a:endParaRPr lang="en-GB" baseline="0" dirty="0" smtClean="0"/>
          </a:p>
          <a:p>
            <a:r>
              <a:rPr lang="en-GB" baseline="0" dirty="0" smtClean="0"/>
              <a:t>The 2008 RAE placed us 18</a:t>
            </a:r>
            <a:r>
              <a:rPr lang="en-GB" baseline="30000" dirty="0" smtClean="0"/>
              <a:t>th</a:t>
            </a:r>
            <a:r>
              <a:rPr lang="en-GB" baseline="0" dirty="0" smtClean="0"/>
              <a:t> in the UK on the proportion of 3* and 4* research, with 9 of our departments place in the top 10, including our world-leading Music department which placed first in the country. </a:t>
            </a:r>
            <a:endParaRPr lang="en-GB" dirty="0" smtClean="0"/>
          </a:p>
          <a:p>
            <a:endParaRPr lang="en-GB" dirty="0" smtClean="0"/>
          </a:p>
          <a:p>
            <a:r>
              <a:rPr lang="en-GB" dirty="0" smtClean="0"/>
              <a:t>Similarly, the recent Times Higher Education World University</a:t>
            </a:r>
            <a:r>
              <a:rPr lang="en-GB" baseline="0" dirty="0" smtClean="0"/>
              <a:t> Rankings places us 17</a:t>
            </a:r>
            <a:r>
              <a:rPr lang="en-GB" baseline="30000" dirty="0" smtClean="0"/>
              <a:t>th</a:t>
            </a:r>
            <a:r>
              <a:rPr lang="en-GB" baseline="0" dirty="0" smtClean="0"/>
              <a:t> in the UK and 118</a:t>
            </a:r>
            <a:r>
              <a:rPr lang="en-GB" baseline="30000" dirty="0" smtClean="0"/>
              <a:t>th</a:t>
            </a:r>
            <a:r>
              <a:rPr lang="en-GB" baseline="0" dirty="0" smtClean="0"/>
              <a:t> in the world; and we lead the UK in both international outlook and in the influence of our research. </a:t>
            </a:r>
            <a:endParaRPr lang="en-GB" dirty="0" smtClean="0"/>
          </a:p>
          <a:p>
            <a:endParaRPr lang="en-GB" dirty="0" smtClean="0"/>
          </a:p>
          <a:p>
            <a:r>
              <a:rPr lang="en-GB" dirty="0" smtClean="0"/>
              <a:t>We are</a:t>
            </a:r>
            <a:r>
              <a:rPr lang="en-GB" baseline="0" dirty="0" smtClean="0"/>
              <a:t> e</a:t>
            </a:r>
            <a:r>
              <a:rPr lang="en-GB" dirty="0" smtClean="0"/>
              <a:t>ager</a:t>
            </a:r>
            <a:r>
              <a:rPr lang="en-GB" baseline="0" dirty="0" smtClean="0"/>
              <a:t> to hear the outcome of the 2014 REF exercise, where we were also, for the first  time, able to describe the profound impacts of our research in communities locally, nationally, and internationally.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3</a:t>
            </a:fld>
            <a:endParaRPr lang="en-GB"/>
          </a:p>
        </p:txBody>
      </p:sp>
    </p:spTree>
    <p:extLst>
      <p:ext uri="{BB962C8B-B14F-4D97-AF65-F5344CB8AC3E}">
        <p14:creationId xmlns:p14="http://schemas.microsoft.com/office/powerpoint/2010/main" val="323597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Behind these metrics are hundreds</a:t>
            </a:r>
            <a:r>
              <a:rPr lang="en-GB" baseline="0" dirty="0" smtClean="0"/>
              <a:t> of success stories of individual academics, their research teams, and the professional services at Royal Holloway that support their work.  </a:t>
            </a:r>
          </a:p>
          <a:p>
            <a:endParaRPr lang="en-GB" baseline="0" dirty="0" smtClean="0"/>
          </a:p>
          <a:p>
            <a:r>
              <a:rPr lang="en-GB" baseline="0" dirty="0" smtClean="0"/>
              <a:t>These include </a:t>
            </a:r>
          </a:p>
          <a:p>
            <a:r>
              <a:rPr lang="en-GB" baseline="0" dirty="0" smtClean="0"/>
              <a:t>the award of a </a:t>
            </a:r>
            <a:r>
              <a:rPr lang="en-GB" baseline="0" dirty="0" err="1" smtClean="0"/>
              <a:t>Regius</a:t>
            </a:r>
            <a:r>
              <a:rPr lang="en-GB" baseline="0" dirty="0" smtClean="0"/>
              <a:t> Professorship to our renowned Music department – the first ever awarded to a Music department; </a:t>
            </a:r>
          </a:p>
          <a:p>
            <a:r>
              <a:rPr lang="en-GB" baseline="0" dirty="0" smtClean="0"/>
              <a:t>major European funding to support our physics’ department’s search for dark matter and our Drama department’s work on indigenous performance; </a:t>
            </a:r>
          </a:p>
          <a:p>
            <a:r>
              <a:rPr lang="en-GB" baseline="0" dirty="0" smtClean="0"/>
              <a:t>the discovery of the gene underlying </a:t>
            </a:r>
            <a:r>
              <a:rPr lang="en-GB" baseline="0" dirty="0" err="1" smtClean="0"/>
              <a:t>Duchenne’s</a:t>
            </a:r>
            <a:r>
              <a:rPr lang="en-GB" baseline="0" dirty="0" smtClean="0"/>
              <a:t> muscular dystrophy which has contributed to a gene therapy solution now in clinical trials;  </a:t>
            </a:r>
          </a:p>
          <a:p>
            <a:r>
              <a:rPr lang="en-GB" baseline="0" dirty="0" smtClean="0"/>
              <a:t>major funding from the </a:t>
            </a:r>
            <a:r>
              <a:rPr lang="en-GB" baseline="0" dirty="0" err="1" smtClean="0"/>
              <a:t>Wellcome</a:t>
            </a:r>
            <a:r>
              <a:rPr lang="en-GB" baseline="0" dirty="0" smtClean="0"/>
              <a:t> Trust for our Psychology department to conduct the first population study of language ability and risk for language impairment in school children in the UK;</a:t>
            </a:r>
          </a:p>
          <a:p>
            <a:r>
              <a:rPr lang="en-GB" baseline="0" dirty="0" smtClean="0"/>
              <a:t>research which has influenced Holocaust education and remembrance around the world; </a:t>
            </a:r>
          </a:p>
          <a:p>
            <a:r>
              <a:rPr lang="en-GB" baseline="0" dirty="0" smtClean="0"/>
              <a:t>And prize-winning poetry</a:t>
            </a:r>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4</a:t>
            </a:fld>
            <a:endParaRPr lang="en-GB"/>
          </a:p>
        </p:txBody>
      </p:sp>
    </p:spTree>
    <p:extLst>
      <p:ext uri="{BB962C8B-B14F-4D97-AF65-F5344CB8AC3E}">
        <p14:creationId xmlns:p14="http://schemas.microsoft.com/office/powerpoint/2010/main" val="323597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continue</a:t>
            </a:r>
            <a:r>
              <a:rPr lang="en-GB" baseline="0" dirty="0" smtClean="0"/>
              <a:t> to push and challenge ourselves.  </a:t>
            </a:r>
          </a:p>
          <a:p>
            <a:endParaRPr lang="en-GB" baseline="0" dirty="0" smtClean="0"/>
          </a:p>
          <a:p>
            <a:r>
              <a:rPr lang="en-GB" baseline="0" dirty="0" smtClean="0"/>
              <a:t>Recently, the Research Committee has produced a statement crystallising what a RHUL </a:t>
            </a:r>
            <a:r>
              <a:rPr lang="en-GB" baseline="0" smtClean="0"/>
              <a:t>researcher aspires </a:t>
            </a:r>
            <a:r>
              <a:rPr lang="en-GB" baseline="0" dirty="0" smtClean="0"/>
              <a:t>to; we are engaged in more sophisticated benchmarking of our work and target setting for the future; we are already engaged in planning for the REF exercise that we expect in 2020; we continue our work to enhance our networks with industry, government, and culture bodies; and we continue our work to develop smart, effective support mechanisms to achieve our research aspirations. </a:t>
            </a:r>
          </a:p>
          <a:p>
            <a:endParaRPr lang="en-GB" baseline="0" dirty="0" smtClean="0"/>
          </a:p>
          <a:p>
            <a:r>
              <a:rPr lang="en-GB" baseline="0" dirty="0" smtClean="0"/>
              <a:t>Finally, we continue and will continue to make the case that world-leading research is found in abundance in small research-intensive universities such as Royal Holloway. </a:t>
            </a:r>
            <a:endParaRPr lang="en-GB" dirty="0" smtClean="0"/>
          </a:p>
          <a:p>
            <a:endParaRPr lang="en-GB" dirty="0" smtClean="0"/>
          </a:p>
          <a:p>
            <a:r>
              <a:rPr lang="en-GB" dirty="0" smtClean="0"/>
              <a:t>All of these initiatives drive metrics, of course, but they</a:t>
            </a:r>
            <a:r>
              <a:rPr lang="en-GB" baseline="0" dirty="0" smtClean="0"/>
              <a:t> push us and help us to be better, more effective researchers, which is what I think that academics are really interested in. </a:t>
            </a:r>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5</a:t>
            </a:fld>
            <a:endParaRPr lang="en-GB"/>
          </a:p>
        </p:txBody>
      </p:sp>
    </p:spTree>
    <p:extLst>
      <p:ext uri="{BB962C8B-B14F-4D97-AF65-F5344CB8AC3E}">
        <p14:creationId xmlns:p14="http://schemas.microsoft.com/office/powerpoint/2010/main" val="323597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open access event, and it is international open access week, so I need to say something about Open Access.</a:t>
            </a:r>
          </a:p>
          <a:p>
            <a:endParaRPr lang="en-GB" baseline="0" dirty="0" smtClean="0"/>
          </a:p>
          <a:p>
            <a:r>
              <a:rPr lang="en-GB" baseline="0" dirty="0" smtClean="0"/>
              <a:t>RHUL strongly supports Open Access.  </a:t>
            </a:r>
          </a:p>
          <a:p>
            <a:endParaRPr lang="en-GB" baseline="0" dirty="0" smtClean="0"/>
          </a:p>
          <a:p>
            <a:r>
              <a:rPr lang="en-GB" baseline="0" dirty="0" smtClean="0"/>
              <a:t>OA helps us to advance our mission in many ways.  </a:t>
            </a:r>
          </a:p>
          <a:p>
            <a:r>
              <a:rPr lang="en-GB" baseline="0" dirty="0" smtClean="0"/>
              <a:t>It advances shared knowledge; </a:t>
            </a:r>
          </a:p>
          <a:p>
            <a:r>
              <a:rPr lang="en-GB" baseline="0" dirty="0" smtClean="0"/>
              <a:t>it increases the visibility of our research to the broad community of users; </a:t>
            </a:r>
          </a:p>
          <a:p>
            <a:r>
              <a:rPr lang="en-GB" baseline="0" dirty="0" smtClean="0"/>
              <a:t>it accelerates the pace of our work; </a:t>
            </a:r>
          </a:p>
          <a:p>
            <a:r>
              <a:rPr lang="en-GB" baseline="0" dirty="0" smtClean="0"/>
              <a:t>and it enhances the public good in multiple ways that are central to our mission.  </a:t>
            </a:r>
          </a:p>
          <a:p>
            <a:endParaRPr lang="en-GB" baseline="0" dirty="0" smtClean="0"/>
          </a:p>
          <a:p>
            <a:r>
              <a:rPr lang="en-GB" baseline="0" dirty="0" smtClean="0"/>
              <a:t>In fact, Royal Holloway has had an open access policy and institutional repository in place since 2010, but uptake has been slower than we would like.  Thus, we are strongly encouraged by the leadership that HEFCE has shown on this issue in providing a framework for us to start making the products of our research immediately openly accessible as a matter of routine.   We further support key aspects of this policy – notably the use of institutional repositories for the immediate deposit of our work – and believe that it is a policy that we can successfully comply with.  </a:t>
            </a:r>
          </a:p>
          <a:p>
            <a:endParaRPr lang="en-GB" baseline="0" dirty="0" smtClean="0"/>
          </a:p>
          <a:p>
            <a:r>
              <a:rPr lang="en-GB" baseline="0" dirty="0" smtClean="0"/>
              <a:t>With that, I would like to thank you for listening, and I am sure that you will join me in welcoming our </a:t>
            </a:r>
            <a:r>
              <a:rPr lang="en-GB" baseline="0" smtClean="0"/>
              <a:t>speakers today.  </a:t>
            </a:r>
            <a:endParaRPr lang="en-GB" baseline="0" dirty="0" smtClean="0"/>
          </a:p>
          <a:p>
            <a:r>
              <a:rPr lang="en-GB" baseline="0" dirty="0" smtClean="0"/>
              <a:t> </a:t>
            </a:r>
          </a:p>
        </p:txBody>
      </p:sp>
      <p:sp>
        <p:nvSpPr>
          <p:cNvPr id="4" name="Slide Number Placeholder 3"/>
          <p:cNvSpPr>
            <a:spLocks noGrp="1"/>
          </p:cNvSpPr>
          <p:nvPr>
            <p:ph type="sldNum" sz="quarter" idx="10"/>
          </p:nvPr>
        </p:nvSpPr>
        <p:spPr/>
        <p:txBody>
          <a:bodyPr/>
          <a:lstStyle/>
          <a:p>
            <a:fld id="{D080ACEF-038B-C84F-B8C5-91258E241761}" type="slidenum">
              <a:rPr lang="en-GB" smtClean="0"/>
              <a:t>6</a:t>
            </a:fld>
            <a:endParaRPr lang="en-GB"/>
          </a:p>
        </p:txBody>
      </p:sp>
    </p:spTree>
    <p:extLst>
      <p:ext uri="{BB962C8B-B14F-4D97-AF65-F5344CB8AC3E}">
        <p14:creationId xmlns:p14="http://schemas.microsoft.com/office/powerpoint/2010/main" val="3235979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24A4F"/>
        </a:solidFill>
        <a:effectLst/>
      </p:bgPr>
    </p:bg>
    <p:spTree>
      <p:nvGrpSpPr>
        <p:cNvPr id="1" name=""/>
        <p:cNvGrpSpPr/>
        <p:nvPr/>
      </p:nvGrpSpPr>
      <p:grpSpPr>
        <a:xfrm>
          <a:off x="0" y="0"/>
          <a:ext cx="0" cy="0"/>
          <a:chOff x="0" y="0"/>
          <a:chExt cx="0" cy="0"/>
        </a:xfrm>
      </p:grpSpPr>
      <p:pic>
        <p:nvPicPr>
          <p:cNvPr id="10" name="Picture 9" descr="music_dia_title_strip.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4000"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19059629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615E5CD-AEE9-4D5A-9F46-57050BBD788E}" type="datetime1">
              <a:rPr lang="en-GB" smtClean="0"/>
              <a:t>22/10/2014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0705533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9791160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Slide Number Placeholder 2"/>
          <p:cNvSpPr>
            <a:spLocks noGrp="1"/>
          </p:cNvSpPr>
          <p:nvPr>
            <p:ph type="sldNum" sz="quarter" idx="10"/>
          </p:nvPr>
        </p:nvSpPr>
        <p:spPr>
          <a:xfrm>
            <a:off x="434412" y="6405442"/>
            <a:ext cx="432501" cy="452558"/>
          </a:xfrm>
        </p:spPr>
        <p:txBody>
          <a:bodyPr/>
          <a:lstStyle/>
          <a:p>
            <a:fld id="{6B49BB3D-90E4-C946-BCF9-8FBC622A1A06}" type="slidenum">
              <a:rPr lang="en-GB" smtClean="0"/>
              <a:pPr/>
              <a:t>‹#›</a:t>
            </a:fld>
            <a:endParaRPr lang="en-GB" dirty="0"/>
          </a:p>
        </p:txBody>
      </p:sp>
      <p:sp>
        <p:nvSpPr>
          <p:cNvPr id="5" name="Chart Placeholder 4"/>
          <p:cNvSpPr>
            <a:spLocks noGrp="1"/>
          </p:cNvSpPr>
          <p:nvPr>
            <p:ph type="chart" sz="quarter" idx="11" hasCustomPrompt="1"/>
          </p:nvPr>
        </p:nvSpPr>
        <p:spPr>
          <a:xfrm>
            <a:off x="457200" y="1555750"/>
            <a:ext cx="8229600" cy="4476750"/>
          </a:xfrm>
        </p:spPr>
        <p:txBody>
          <a:bodyPr lIns="72000" tIns="72000"/>
          <a:lstStyle>
            <a:lvl1pPr>
              <a:defRPr sz="1800"/>
            </a:lvl1pPr>
          </a:lstStyle>
          <a:p>
            <a:r>
              <a:rPr lang="en-GB" sz="2600" b="0" i="0" dirty="0" smtClean="0">
                <a:solidFill>
                  <a:srgbClr val="000000"/>
                </a:solidFill>
                <a:latin typeface="Lucida Grande"/>
                <a:ea typeface="Lucida Grande"/>
                <a:cs typeface="Lucida Grande"/>
              </a:rPr>
              <a:t>Custom Layout</a:t>
            </a:r>
            <a:endParaRPr lang="en-GB" dirty="0"/>
          </a:p>
        </p:txBody>
      </p:sp>
    </p:spTree>
    <p:extLst>
      <p:ext uri="{BB962C8B-B14F-4D97-AF65-F5344CB8AC3E}">
        <p14:creationId xmlns:p14="http://schemas.microsoft.com/office/powerpoint/2010/main" val="2586051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3999"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chemeClr val="accent1"/>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2935994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457200" y="1771375"/>
            <a:ext cx="3904974" cy="436327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771375"/>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6794872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4228802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6975714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7999"/>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32728882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with pictur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5072009"/>
            <a:ext cx="9144000" cy="1785991"/>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
        <p:nvSpPr>
          <p:cNvPr id="4" name="Picture Placeholder 3"/>
          <p:cNvSpPr>
            <a:spLocks noGrp="1"/>
          </p:cNvSpPr>
          <p:nvPr>
            <p:ph type="pic" sz="quarter" idx="10"/>
          </p:nvPr>
        </p:nvSpPr>
        <p:spPr>
          <a:xfrm>
            <a:off x="-1588" y="0"/>
            <a:ext cx="9145588" cy="4090988"/>
          </a:xfrm>
          <a:solidFill>
            <a:schemeClr val="tx2">
              <a:lumMod val="25000"/>
              <a:lumOff val="75000"/>
            </a:schemeClr>
          </a:solidFill>
        </p:spPr>
        <p:txBody>
          <a:bodyPr lIns="72000" tIns="72000"/>
          <a:lstStyle/>
          <a:p>
            <a:endParaRPr lang="en-GB"/>
          </a:p>
        </p:txBody>
      </p:sp>
    </p:spTree>
    <p:extLst>
      <p:ext uri="{BB962C8B-B14F-4D97-AF65-F5344CB8AC3E}">
        <p14:creationId xmlns:p14="http://schemas.microsoft.com/office/powerpoint/2010/main" val="3828191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3129927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 name="Slide Number Placeholder 8"/>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14649843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30696"/>
            <a:ext cx="9144000" cy="92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430696"/>
            <a:ext cx="8229600" cy="922130"/>
          </a:xfrm>
          <a:prstGeom prst="rect">
            <a:avLst/>
          </a:prstGeom>
        </p:spPr>
        <p:txBody>
          <a:bodyPr vert="horz" lIns="0" tIns="0" rIns="0" bIns="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47923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434412" y="6398526"/>
            <a:ext cx="432501" cy="452558"/>
          </a:xfrm>
          <a:prstGeom prst="rect">
            <a:avLst/>
          </a:prstGeom>
          <a:solidFill>
            <a:schemeClr val="accent1"/>
          </a:solidFill>
        </p:spPr>
        <p:txBody>
          <a:bodyPr vert="horz" lIns="0" tIns="0" rIns="0" bIns="0" rtlCol="0" anchor="t" anchorCtr="0"/>
          <a:lstStyle>
            <a:lvl1pPr algn="ctr">
              <a:defRPr sz="2000">
                <a:solidFill>
                  <a:schemeClr val="bg1"/>
                </a:solidFill>
              </a:defRPr>
            </a:lvl1pPr>
          </a:lstStyle>
          <a:p>
            <a:fld id="{6B49BB3D-90E4-C946-BCF9-8FBC622A1A06}" type="slidenum">
              <a:rPr lang="en-GB" smtClean="0"/>
              <a:pPr/>
              <a:t>‹#›</a:t>
            </a:fld>
            <a:endParaRPr lang="en-GB" dirty="0"/>
          </a:p>
        </p:txBody>
      </p:sp>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52" r:id="rId8"/>
    <p:sldLayoutId id="2147483653" r:id="rId9"/>
    <p:sldLayoutId id="2147483654" r:id="rId10"/>
    <p:sldLayoutId id="2147483655" r:id="rId11"/>
    <p:sldLayoutId id="214748366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0" indent="0"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453" y="1739208"/>
            <a:ext cx="6663634" cy="1502881"/>
          </a:xfrm>
        </p:spPr>
        <p:txBody>
          <a:bodyPr/>
          <a:lstStyle/>
          <a:p>
            <a:r>
              <a:rPr lang="en-GB" sz="3200" dirty="0" smtClean="0"/>
              <a:t>Excellence in Research </a:t>
            </a:r>
            <a:br>
              <a:rPr lang="en-GB" sz="3200" dirty="0" smtClean="0"/>
            </a:br>
            <a:r>
              <a:rPr lang="en-GB" sz="3200" dirty="0" smtClean="0"/>
              <a:t>@ Royal Holloway</a:t>
            </a:r>
            <a:br>
              <a:rPr lang="en-GB" sz="3200" dirty="0" smtClean="0"/>
            </a:br>
            <a:r>
              <a:rPr lang="en-GB" sz="3200" dirty="0" smtClean="0"/>
              <a:t/>
            </a:r>
            <a:br>
              <a:rPr lang="en-GB" sz="3200" dirty="0" smtClean="0"/>
            </a:br>
            <a:r>
              <a:rPr lang="en-GB" sz="2000" dirty="0" smtClean="0"/>
              <a:t>Prof Kathy Rastle </a:t>
            </a:r>
            <a:br>
              <a:rPr lang="en-GB" sz="2000" dirty="0" smtClean="0"/>
            </a:br>
            <a:r>
              <a:rPr lang="en-GB" sz="2000" dirty="0" smtClean="0"/>
              <a:t>Associate VP (Research)</a:t>
            </a:r>
            <a:endParaRPr lang="en-GB" sz="2000" dirty="0"/>
          </a:p>
        </p:txBody>
      </p:sp>
      <p:sp>
        <p:nvSpPr>
          <p:cNvPr id="3" name="Subtitle 2"/>
          <p:cNvSpPr>
            <a:spLocks noGrp="1"/>
          </p:cNvSpPr>
          <p:nvPr>
            <p:ph type="subTitle" idx="1"/>
          </p:nvPr>
        </p:nvSpPr>
        <p:spPr/>
        <p:txBody>
          <a:bodyPr/>
          <a:lstStyle/>
          <a:p>
            <a:r>
              <a:rPr lang="en-GB" dirty="0" smtClean="0"/>
              <a:t>Open Access and Research Data Event</a:t>
            </a:r>
          </a:p>
          <a:p>
            <a:r>
              <a:rPr lang="en-GB" dirty="0" smtClean="0"/>
              <a:t>October 2014</a:t>
            </a:r>
            <a:endParaRPr lang="en-GB" dirty="0"/>
          </a:p>
        </p:txBody>
      </p:sp>
    </p:spTree>
    <p:extLst>
      <p:ext uri="{BB962C8B-B14F-4D97-AF65-F5344CB8AC3E}">
        <p14:creationId xmlns:p14="http://schemas.microsoft.com/office/powerpoint/2010/main" val="139487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440221"/>
            <a:ext cx="8229600" cy="922130"/>
          </a:xfrm>
        </p:spPr>
        <p:txBody>
          <a:bodyPr>
            <a:normAutofit/>
          </a:bodyPr>
          <a:lstStyle/>
          <a:p>
            <a:pPr algn="ctr"/>
            <a:r>
              <a:rPr lang="en-GB" i="1" dirty="0" smtClean="0">
                <a:solidFill>
                  <a:schemeClr val="bg1"/>
                </a:solidFill>
              </a:rPr>
              <a:t>“Excellent research is a hallmark of all of the University’s activities”</a:t>
            </a:r>
            <a:endParaRPr lang="en-GB" i="1" dirty="0">
              <a:solidFill>
                <a:schemeClr val="bg1"/>
              </a:solidFill>
            </a:endParaRPr>
          </a:p>
        </p:txBody>
      </p:sp>
      <p:sp>
        <p:nvSpPr>
          <p:cNvPr id="5" name="Slide Number Placeholder 4"/>
          <p:cNvSpPr>
            <a:spLocks noGrp="1"/>
          </p:cNvSpPr>
          <p:nvPr>
            <p:ph type="sldNum" sz="quarter" idx="12"/>
          </p:nvPr>
        </p:nvSpPr>
        <p:spPr/>
        <p:txBody>
          <a:bodyPr/>
          <a:lstStyle/>
          <a:p>
            <a:fld id="{6B49BB3D-90E4-C946-BCF9-8FBC622A1A06}" type="slidenum">
              <a:rPr lang="en-GB" smtClean="0"/>
              <a:t>2</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13" y="1790976"/>
            <a:ext cx="3200262" cy="4519733"/>
          </a:xfrm>
          <a:prstGeom prst="rect">
            <a:avLst/>
          </a:prstGeom>
          <a:effectLst>
            <a:outerShdw blurRad="50800" dist="38100" dir="2700000" algn="tl" rotWithShape="0">
              <a:prstClr val="black">
                <a:alpha val="40000"/>
              </a:prstClr>
            </a:outerShdw>
          </a:effec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107" t="39941" r="21267" b="7048"/>
          <a:stretch/>
        </p:blipFill>
        <p:spPr bwMode="auto">
          <a:xfrm>
            <a:off x="3685744" y="2342294"/>
            <a:ext cx="5241145" cy="394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20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440221"/>
            <a:ext cx="8229600" cy="922130"/>
          </a:xfrm>
        </p:spPr>
        <p:txBody>
          <a:bodyPr>
            <a:normAutofit/>
          </a:bodyPr>
          <a:lstStyle/>
          <a:p>
            <a:r>
              <a:rPr lang="en-GB" dirty="0" smtClean="0">
                <a:solidFill>
                  <a:schemeClr val="bg1"/>
                </a:solidFill>
              </a:rPr>
              <a:t>Indicators of Excellence</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6B49BB3D-90E4-C946-BCF9-8FBC622A1A06}" type="slidenum">
              <a:rPr lang="en-GB" smtClean="0"/>
              <a:t>3</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33" y="1651221"/>
            <a:ext cx="2949517" cy="949387"/>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3581400" y="1765521"/>
            <a:ext cx="5457825" cy="646331"/>
          </a:xfrm>
          <a:prstGeom prst="rect">
            <a:avLst/>
          </a:prstGeom>
          <a:noFill/>
        </p:spPr>
        <p:txBody>
          <a:bodyPr wrap="square" rtlCol="0">
            <a:spAutoFit/>
          </a:bodyPr>
          <a:lstStyle/>
          <a:p>
            <a:r>
              <a:rPr lang="en-GB" dirty="0" smtClean="0"/>
              <a:t>18</a:t>
            </a:r>
            <a:r>
              <a:rPr lang="en-GB" baseline="30000" dirty="0" smtClean="0"/>
              <a:t>th</a:t>
            </a:r>
            <a:r>
              <a:rPr lang="en-GB" dirty="0" smtClean="0"/>
              <a:t> in the UK</a:t>
            </a:r>
          </a:p>
          <a:p>
            <a:r>
              <a:rPr lang="en-GB" dirty="0" smtClean="0"/>
              <a:t>9 departments in the top 10</a:t>
            </a: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33" y="3128085"/>
            <a:ext cx="3249003" cy="2441675"/>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600450" y="3527646"/>
            <a:ext cx="5457825" cy="1477328"/>
          </a:xfrm>
          <a:prstGeom prst="rect">
            <a:avLst/>
          </a:prstGeom>
          <a:noFill/>
        </p:spPr>
        <p:txBody>
          <a:bodyPr wrap="square" rtlCol="0">
            <a:spAutoFit/>
          </a:bodyPr>
          <a:lstStyle/>
          <a:p>
            <a:r>
              <a:rPr lang="en-GB" dirty="0" smtClean="0"/>
              <a:t>17</a:t>
            </a:r>
            <a:r>
              <a:rPr lang="en-GB" baseline="30000" dirty="0" smtClean="0"/>
              <a:t>th</a:t>
            </a:r>
            <a:r>
              <a:rPr lang="en-GB" dirty="0" smtClean="0"/>
              <a:t> in the UK</a:t>
            </a:r>
          </a:p>
          <a:p>
            <a:r>
              <a:rPr lang="en-GB" dirty="0" smtClean="0"/>
              <a:t>118</a:t>
            </a:r>
            <a:r>
              <a:rPr lang="en-GB" baseline="30000" dirty="0" smtClean="0"/>
              <a:t>th</a:t>
            </a:r>
            <a:r>
              <a:rPr lang="en-GB" dirty="0" smtClean="0"/>
              <a:t> in the world</a:t>
            </a:r>
          </a:p>
          <a:p>
            <a:endParaRPr lang="en-GB" dirty="0"/>
          </a:p>
          <a:p>
            <a:r>
              <a:rPr lang="en-GB" dirty="0" smtClean="0"/>
              <a:t>International outlook (1</a:t>
            </a:r>
            <a:r>
              <a:rPr lang="en-GB" baseline="30000" dirty="0" smtClean="0"/>
              <a:t>st</a:t>
            </a:r>
            <a:r>
              <a:rPr lang="en-GB" dirty="0" smtClean="0"/>
              <a:t> in the UK; 6</a:t>
            </a:r>
            <a:r>
              <a:rPr lang="en-GB" baseline="30000" dirty="0" smtClean="0"/>
              <a:t>th</a:t>
            </a:r>
            <a:r>
              <a:rPr lang="en-GB" dirty="0" smtClean="0"/>
              <a:t> in the world)</a:t>
            </a:r>
          </a:p>
          <a:p>
            <a:r>
              <a:rPr lang="en-GB" dirty="0" smtClean="0"/>
              <a:t>Research influence (1</a:t>
            </a:r>
            <a:r>
              <a:rPr lang="en-GB" baseline="30000" dirty="0" smtClean="0"/>
              <a:t>st</a:t>
            </a:r>
            <a:r>
              <a:rPr lang="en-GB" dirty="0" smtClean="0"/>
              <a:t> in the UK; 11</a:t>
            </a:r>
            <a:r>
              <a:rPr lang="en-GB" baseline="30000" dirty="0" smtClean="0"/>
              <a:t>th</a:t>
            </a:r>
            <a:r>
              <a:rPr lang="en-GB" dirty="0" smtClean="0"/>
              <a:t> in the world)</a:t>
            </a:r>
            <a:endParaRPr lang="en-GB" dirty="0"/>
          </a:p>
        </p:txBody>
      </p:sp>
    </p:spTree>
    <p:extLst>
      <p:ext uri="{BB962C8B-B14F-4D97-AF65-F5344CB8AC3E}">
        <p14:creationId xmlns:p14="http://schemas.microsoft.com/office/powerpoint/2010/main" val="36817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619" t="32931" r="37857" b="31005"/>
          <a:stretch/>
        </p:blipFill>
        <p:spPr bwMode="auto">
          <a:xfrm>
            <a:off x="5114731" y="1592156"/>
            <a:ext cx="3572069" cy="283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0525" y="440221"/>
            <a:ext cx="8229600" cy="922130"/>
          </a:xfrm>
        </p:spPr>
        <p:txBody>
          <a:bodyPr>
            <a:normAutofit/>
          </a:bodyPr>
          <a:lstStyle/>
          <a:p>
            <a:r>
              <a:rPr lang="en-GB" dirty="0" smtClean="0">
                <a:solidFill>
                  <a:schemeClr val="bg1"/>
                </a:solidFill>
              </a:rPr>
              <a:t>The Stories Behind the Metrics</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6B49BB3D-90E4-C946-BCF9-8FBC622A1A06}" type="slidenum">
              <a:rPr lang="en-GB" smtClean="0"/>
              <a:t>4</a:t>
            </a:fld>
            <a:endParaRPr lang="en-GB"/>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952" t="49439" r="62381" b="35831"/>
          <a:stretch/>
        </p:blipFill>
        <p:spPr bwMode="auto">
          <a:xfrm>
            <a:off x="6421151" y="3960232"/>
            <a:ext cx="2256124" cy="243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317" t="46410" r="55961" b="33401"/>
          <a:stretch/>
        </p:blipFill>
        <p:spPr bwMode="auto">
          <a:xfrm>
            <a:off x="291537" y="4563971"/>
            <a:ext cx="3347013" cy="183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http://t3.gstatic.com/images?q=tbn:ANd9GcRmIWZRA7BhbbxbOgtW2zX4Q6K_3EDzASP_rrLQJr0-t70SDI2-mUlj7A3BF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888" y="1629758"/>
            <a:ext cx="2063434" cy="28888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arts.monash.edu.au/ecps/conferences/transcultural-transnational-transformation/--images/helen-gilbert-da16399-213x3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63" y="1592156"/>
            <a:ext cx="20288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2548" t="43851" r="54905" b="30075"/>
          <a:stretch/>
        </p:blipFill>
        <p:spPr bwMode="auto">
          <a:xfrm>
            <a:off x="3752918" y="4670758"/>
            <a:ext cx="27236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52308" t="22222" r="38990" b="61624"/>
          <a:stretch/>
        </p:blipFill>
        <p:spPr bwMode="auto">
          <a:xfrm>
            <a:off x="4064144" y="2446113"/>
            <a:ext cx="2101174" cy="219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4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440221"/>
            <a:ext cx="8229600" cy="922130"/>
          </a:xfrm>
        </p:spPr>
        <p:txBody>
          <a:bodyPr>
            <a:normAutofit/>
          </a:bodyPr>
          <a:lstStyle/>
          <a:p>
            <a:r>
              <a:rPr lang="en-GB" dirty="0" smtClean="0">
                <a:solidFill>
                  <a:schemeClr val="bg1"/>
                </a:solidFill>
              </a:rPr>
              <a:t>New Initiatives</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6B49BB3D-90E4-C946-BCF9-8FBC622A1A06}" type="slidenum">
              <a:rPr lang="en-GB" smtClean="0"/>
              <a:t>5</a:t>
            </a:fld>
            <a:endParaRPr lang="en-GB"/>
          </a:p>
        </p:txBody>
      </p:sp>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479" t="18426" r="35208" b="15555"/>
          <a:stretch/>
        </p:blipFill>
        <p:spPr bwMode="auto">
          <a:xfrm>
            <a:off x="180975" y="2066925"/>
            <a:ext cx="2047875" cy="25088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454" y="2092611"/>
            <a:ext cx="2919689"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5000" t="9629" r="61354" b="82408"/>
          <a:stretch/>
        </p:blipFill>
        <p:spPr bwMode="auto">
          <a:xfrm>
            <a:off x="6124575" y="2124075"/>
            <a:ext cx="24955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067425" y="2962275"/>
            <a:ext cx="2638425" cy="553998"/>
          </a:xfrm>
          <a:prstGeom prst="rect">
            <a:avLst/>
          </a:prstGeom>
          <a:noFill/>
        </p:spPr>
        <p:txBody>
          <a:bodyPr wrap="square" rtlCol="0">
            <a:spAutoFit/>
          </a:bodyPr>
          <a:lstStyle/>
          <a:p>
            <a:pPr algn="ctr"/>
            <a:r>
              <a:rPr lang="en-GB" sz="1500" dirty="0" smtClean="0"/>
              <a:t>Annual mini-REF (first iteration January, 2015)</a:t>
            </a:r>
            <a:endParaRPr lang="en-GB" sz="1500" dirty="0"/>
          </a:p>
        </p:txBody>
      </p:sp>
      <p:sp>
        <p:nvSpPr>
          <p:cNvPr id="3" name="Rectangle 2"/>
          <p:cNvSpPr/>
          <p:nvPr/>
        </p:nvSpPr>
        <p:spPr>
          <a:xfrm>
            <a:off x="7753350" y="2238375"/>
            <a:ext cx="581025" cy="504825"/>
          </a:xfrm>
          <a:prstGeom prst="rect">
            <a:avLst/>
          </a:prstGeom>
          <a:solidFill>
            <a:srgbClr val="1774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7677150" y="2162175"/>
            <a:ext cx="885825" cy="584775"/>
          </a:xfrm>
          <a:prstGeom prst="rect">
            <a:avLst/>
          </a:prstGeom>
          <a:noFill/>
        </p:spPr>
        <p:txBody>
          <a:bodyPr wrap="square" rtlCol="0">
            <a:spAutoFit/>
          </a:bodyPr>
          <a:lstStyle/>
          <a:p>
            <a:r>
              <a:rPr lang="en-GB" sz="3200" dirty="0" smtClean="0">
                <a:solidFill>
                  <a:schemeClr val="bg1"/>
                </a:solidFill>
              </a:rPr>
              <a:t>20</a:t>
            </a:r>
            <a:endParaRPr lang="en-GB" sz="3200" dirty="0">
              <a:solidFill>
                <a:schemeClr val="bg1"/>
              </a:solidFill>
            </a:endParaRPr>
          </a:p>
        </p:txBody>
      </p:sp>
      <p:pic>
        <p:nvPicPr>
          <p:cNvPr id="2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8646" t="42778" r="51406" b="26111"/>
          <a:stretch/>
        </p:blipFill>
        <p:spPr bwMode="auto">
          <a:xfrm>
            <a:off x="6200775" y="3862864"/>
            <a:ext cx="2543175" cy="148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23825" y="4591050"/>
            <a:ext cx="2667000" cy="553998"/>
          </a:xfrm>
          <a:prstGeom prst="rect">
            <a:avLst/>
          </a:prstGeom>
          <a:noFill/>
        </p:spPr>
        <p:txBody>
          <a:bodyPr wrap="square" rtlCol="0">
            <a:spAutoFit/>
          </a:bodyPr>
          <a:lstStyle/>
          <a:p>
            <a:pPr algn="ctr"/>
            <a:r>
              <a:rPr lang="en-GB" sz="1500" dirty="0" smtClean="0"/>
              <a:t>Crystallise what a RHUL researcher looks like</a:t>
            </a:r>
            <a:endParaRPr lang="en-GB" sz="1500" dirty="0"/>
          </a:p>
        </p:txBody>
      </p:sp>
      <p:sp>
        <p:nvSpPr>
          <p:cNvPr id="24" name="TextBox 23"/>
          <p:cNvSpPr txBox="1"/>
          <p:nvPr/>
        </p:nvSpPr>
        <p:spPr>
          <a:xfrm>
            <a:off x="2790825" y="4057650"/>
            <a:ext cx="2788218" cy="553998"/>
          </a:xfrm>
          <a:prstGeom prst="rect">
            <a:avLst/>
          </a:prstGeom>
          <a:noFill/>
        </p:spPr>
        <p:txBody>
          <a:bodyPr wrap="square" rtlCol="0">
            <a:spAutoFit/>
          </a:bodyPr>
          <a:lstStyle/>
          <a:p>
            <a:pPr algn="ctr"/>
            <a:r>
              <a:rPr lang="en-GB" sz="1500" dirty="0" smtClean="0"/>
              <a:t>More sophisticated benchmarking and target setting</a:t>
            </a:r>
            <a:endParaRPr lang="en-GB" sz="1500" dirty="0"/>
          </a:p>
        </p:txBody>
      </p:sp>
      <p:sp>
        <p:nvSpPr>
          <p:cNvPr id="25" name="TextBox 24"/>
          <p:cNvSpPr txBox="1"/>
          <p:nvPr/>
        </p:nvSpPr>
        <p:spPr>
          <a:xfrm>
            <a:off x="6010275" y="5429250"/>
            <a:ext cx="2705100" cy="784830"/>
          </a:xfrm>
          <a:prstGeom prst="rect">
            <a:avLst/>
          </a:prstGeom>
          <a:noFill/>
        </p:spPr>
        <p:txBody>
          <a:bodyPr wrap="square" rtlCol="0">
            <a:spAutoFit/>
          </a:bodyPr>
          <a:lstStyle/>
          <a:p>
            <a:pPr algn="ctr"/>
            <a:r>
              <a:rPr lang="en-GB" sz="1500" dirty="0" smtClean="0"/>
              <a:t>Develop smart, effective support to achieve research aspirations</a:t>
            </a:r>
          </a:p>
        </p:txBody>
      </p:sp>
      <p:pic>
        <p:nvPicPr>
          <p:cNvPr id="2150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689" t="37500" r="47947" b="17839"/>
          <a:stretch/>
        </p:blipFill>
        <p:spPr bwMode="auto">
          <a:xfrm>
            <a:off x="3032857" y="4731810"/>
            <a:ext cx="2282093" cy="157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581275" y="6276975"/>
            <a:ext cx="3143250" cy="553998"/>
          </a:xfrm>
          <a:prstGeom prst="rect">
            <a:avLst/>
          </a:prstGeom>
          <a:noFill/>
        </p:spPr>
        <p:txBody>
          <a:bodyPr wrap="square" rtlCol="0">
            <a:spAutoFit/>
          </a:bodyPr>
          <a:lstStyle/>
          <a:p>
            <a:pPr algn="ctr"/>
            <a:r>
              <a:rPr lang="en-GB" sz="1500" dirty="0" smtClean="0"/>
              <a:t>Enhance networks with industry, government agencies, cultural bodies</a:t>
            </a:r>
            <a:endParaRPr lang="en-GB" sz="1500" dirty="0"/>
          </a:p>
        </p:txBody>
      </p:sp>
      <p:sp>
        <p:nvSpPr>
          <p:cNvPr id="6" name="Rectangle 5"/>
          <p:cNvSpPr/>
          <p:nvPr/>
        </p:nvSpPr>
        <p:spPr>
          <a:xfrm>
            <a:off x="2706979" y="2667000"/>
            <a:ext cx="179096" cy="733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98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4"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440221"/>
            <a:ext cx="8229600" cy="922130"/>
          </a:xfrm>
        </p:spPr>
        <p:txBody>
          <a:bodyPr>
            <a:normAutofit/>
          </a:bodyPr>
          <a:lstStyle/>
          <a:p>
            <a:r>
              <a:rPr lang="en-GB" dirty="0" smtClean="0">
                <a:solidFill>
                  <a:schemeClr val="bg1"/>
                </a:solidFill>
              </a:rPr>
              <a:t>Open Access</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6B49BB3D-90E4-C946-BCF9-8FBC622A1A06}" type="slidenum">
              <a:rPr lang="en-GB" smtClean="0"/>
              <a:t>6</a:t>
            </a:fld>
            <a:endParaRPr lang="en-GB"/>
          </a:p>
        </p:txBody>
      </p:sp>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2" t="40755" r="35505" b="20312"/>
          <a:stretch/>
        </p:blipFill>
        <p:spPr bwMode="auto">
          <a:xfrm>
            <a:off x="3676651" y="4838701"/>
            <a:ext cx="5410199" cy="192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1925" y="1876425"/>
            <a:ext cx="8763000" cy="461665"/>
          </a:xfrm>
          <a:prstGeom prst="rect">
            <a:avLst/>
          </a:prstGeom>
          <a:noFill/>
        </p:spPr>
        <p:txBody>
          <a:bodyPr wrap="square" rtlCol="0">
            <a:spAutoFit/>
          </a:bodyPr>
          <a:lstStyle/>
          <a:p>
            <a:pPr algn="ctr"/>
            <a:r>
              <a:rPr lang="en-GB" sz="2400" dirty="0" smtClean="0"/>
              <a:t>Royal Holloway strongly supports Open Access</a:t>
            </a:r>
          </a:p>
        </p:txBody>
      </p:sp>
      <p:sp>
        <p:nvSpPr>
          <p:cNvPr id="27" name="TextBox 26"/>
          <p:cNvSpPr txBox="1"/>
          <p:nvPr/>
        </p:nvSpPr>
        <p:spPr>
          <a:xfrm>
            <a:off x="161925" y="2552700"/>
            <a:ext cx="8763000" cy="461665"/>
          </a:xfrm>
          <a:prstGeom prst="rect">
            <a:avLst/>
          </a:prstGeom>
          <a:noFill/>
        </p:spPr>
        <p:txBody>
          <a:bodyPr wrap="square" rtlCol="0">
            <a:spAutoFit/>
          </a:bodyPr>
          <a:lstStyle/>
          <a:p>
            <a:pPr algn="ctr"/>
            <a:r>
              <a:rPr lang="en-GB" sz="2400" dirty="0" smtClean="0"/>
              <a:t>Royal Holloway strongly supports the HEFCE Open Access Policy</a:t>
            </a:r>
          </a:p>
        </p:txBody>
      </p:sp>
    </p:spTree>
    <p:extLst>
      <p:ext uri="{BB962C8B-B14F-4D97-AF65-F5344CB8AC3E}">
        <p14:creationId xmlns:p14="http://schemas.microsoft.com/office/powerpoint/2010/main" val="17939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theme/theme1.xml><?xml version="1.0" encoding="utf-8"?>
<a:theme xmlns:a="http://schemas.openxmlformats.org/drawingml/2006/main" name="Office Theme">
  <a:themeElements>
    <a:clrScheme name="Royal Holloway v1">
      <a:dk1>
        <a:sysClr val="windowText" lastClr="000000"/>
      </a:dk1>
      <a:lt1>
        <a:sysClr val="window" lastClr="FFFFFF"/>
      </a:lt1>
      <a:dk2>
        <a:srgbClr val="202A30"/>
      </a:dk2>
      <a:lt2>
        <a:srgbClr val="EEECE1"/>
      </a:lt2>
      <a:accent1>
        <a:srgbClr val="EB641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1244</TotalTime>
  <Words>963</Words>
  <Application>Microsoft Office PowerPoint</Application>
  <PresentationFormat>On-screen Show (4:3)</PresentationFormat>
  <Paragraphs>79</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Excellence in Research  @ Royal Holloway  Prof Kathy Rastle  Associate VP (Research)</vt:lpstr>
      <vt:lpstr>“Excellent research is a hallmark of all of the University’s activities”</vt:lpstr>
      <vt:lpstr>Indicators of Excellence</vt:lpstr>
      <vt:lpstr>The Stories Behind the Metrics</vt:lpstr>
      <vt:lpstr>New Initiatives</vt:lpstr>
      <vt:lpstr>Open Access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Pontika, Nancy</cp:lastModifiedBy>
  <cp:revision>165</cp:revision>
  <dcterms:created xsi:type="dcterms:W3CDTF">2013-08-15T13:27:17Z</dcterms:created>
  <dcterms:modified xsi:type="dcterms:W3CDTF">2014-10-22T09:16:44Z</dcterms:modified>
</cp:coreProperties>
</file>